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45</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0.16168989855500016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9.4041999999999959E-2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0.98178199999999993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9.4041999999999959E-2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0.33731799999999978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0.61293100000000056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6.7183539999999997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0.14838417342529997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9.6141999999999506E-2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1.003711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9.6143000000000534E-2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0.34485200000000038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0.82172699999999921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7.1742379999999999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1.3549119999999997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0.48882100000000062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0.13627999999999929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1.422740000000001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0.13627999999999929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0.41137831179690032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8.0406820000000003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6.4828999999999581E-2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0.35525699999999993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9.9042999999999992E-2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1.0339920000000005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9.9042999999999992E-2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0.35525599999999979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0.56491000000000025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6.7143300000000004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0.16715300000000077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0.32889199999999974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9.1692000000000107E-2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0.95725600000000011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9.1692999999999358E-2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0.32889100000000049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0.80507500000000043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8.1040039999999998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3.0870999999999427E-2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0.16171500000000094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4.5084999999998487E-2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0.47067900000000051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4.5085000000000264E-2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0.16171399999999991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0.10707700000000031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8.7074829999999999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40</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5.7014999999999816E-2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0.34006000000000025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9.4806000000000168E-2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0.98976299999999995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9.480599999999928E-2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0.34006000000000025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0.71926700000000032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4.6929889999999999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0.33132499999999965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0.34158400000000011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9.5231000000000066E-2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0.99420000000000019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9.5231000000000066E-2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0.34158499999999936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0.86594800000000038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6.5079010000000004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0.36068598525760009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0.15578899999999951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1.626418000000001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0.15578899999999862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0.55879999999999974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0.64993200000000151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7.3073920000000001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0.85461899999999957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0.41638299999999973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0.11608499999999999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1.2119070000000001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0.11608499999999999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0.41638400000000075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0.36180899999999916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7.9652710000000004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1.1043090000000002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0.45181399999999972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0.12596200000000035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1.3150269999999997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0.12596200000000035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0.45181399999999972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0.76741400000000048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5.9760859999999996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The hospital and ward Q14. Were you able to get hospital food outside of set meal times?</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Sheet1!$B$2:$B$6</c:f>
              <c:numCache>
                <c:formatCode>0.0</c:formatCode>
                <c:ptCount val="5"/>
                <c:pt idx="0">
                  <c:v>8.5</c:v>
                </c:pt>
                <c:pt idx="1">
                  <c:v>8.4</c:v>
                </c:pt>
                <c:pt idx="2">
                  <c:v>6.1</c:v>
                </c:pt>
                <c:pt idx="3">
                  <c:v>8.3000000000000007</c:v>
                </c:pt>
                <c:pt idx="4">
                  <c:v>6.9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The hospital and ward Q14. Were you able to get hospital food outside of set meal times?</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Sheet1!$C$2:$C$6</c:f>
              <c:numCache>
                <c:formatCode>0.0</c:formatCode>
                <c:ptCount val="5"/>
                <c:pt idx="0">
                  <c:v>7.5</c:v>
                </c:pt>
                <c:pt idx="1">
                  <c:v>8.1</c:v>
                </c:pt>
                <c:pt idx="2">
                  <c:v>5.9</c:v>
                </c:pt>
                <c:pt idx="3">
                  <c:v>8.1</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Your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1.3298712698670101</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7.2772557190599996E-2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0.129826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1.3553620000000002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0.129826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0.46567099999999995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0.79011399999999998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1.329871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Your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9.0526096431651304</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Operations and procedures Q32. Beforehand, how well did hospital staff answer your questions about the operations or procedures?</c:v>
                </c:pt>
                <c:pt idx="3">
                  <c:v>Leaving hospital Q38. Were you given enough notice about when you were going to leave hospital?</c:v>
                </c:pt>
                <c:pt idx="4">
                  <c:v>Leaving hospital Q37. Did hospital staff discuss with you whether you would need any additional equipment in your home, or any changes to your home, after leaving the hospital?</c:v>
                </c:pt>
              </c:strCache>
            </c:strRef>
          </c:cat>
          <c:val>
            <c:numRef>
              <c:f>Sheet1!$B$2:$B$6</c:f>
              <c:numCache>
                <c:formatCode>0.0</c:formatCode>
                <c:ptCount val="5"/>
                <c:pt idx="0">
                  <c:v>6.1</c:v>
                </c:pt>
                <c:pt idx="1">
                  <c:v>5.6</c:v>
                </c:pt>
                <c:pt idx="2">
                  <c:v>8.6</c:v>
                </c:pt>
                <c:pt idx="3">
                  <c:v>6.7</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Operations and procedures Q32. Beforehand, how well did hospital staff answer your questions about the operations or procedures?</c:v>
                </c:pt>
                <c:pt idx="3">
                  <c:v>Leaving hospital Q38. Were you given enough notice about when you were going to leave hospital?</c:v>
                </c:pt>
                <c:pt idx="4">
                  <c:v>Leaving hospital Q37. Did hospital staff discuss with you whether you would need any additional equipment in your home, or any changes to your home, after leaving the hospital?</c:v>
                </c:pt>
              </c:strCache>
            </c:strRef>
          </c:cat>
          <c:val>
            <c:numRef>
              <c:f>Sheet1!$C$2:$C$6</c:f>
              <c:numCache>
                <c:formatCode>0.0</c:formatCode>
                <c:ptCount val="5"/>
                <c:pt idx="0">
                  <c:v>6.8</c:v>
                </c:pt>
                <c:pt idx="1">
                  <c:v>6</c:v>
                </c:pt>
                <c:pt idx="2">
                  <c:v>8.9</c:v>
                </c:pt>
                <c:pt idx="3">
                  <c:v>7</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0.24027300000000018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0.22723900000000086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6.3352999999999327E-2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0.66139100000000006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6.3352999999999327E-2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0.22723900000000086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6.7731000000000208E-2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9.0526099999999996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Your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8.0521309643485495</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0.26010002827430068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8.2322999999999702E-2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0.85943999999999932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8.232300000000059E-2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0.29528400000000055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0.45396999999999998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8.0521309999999993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Your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7.26957210612255</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0.47862544194089995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0.16822200000000009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1.7562139999999999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0.771617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0.76867200000000047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6.0526450000000001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0.47418365905419968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0.14978600000000064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1.5637409999999994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0.68705199999999955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0.20904800000000101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8.4864990000000002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Your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7.6675691509870996</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83.374099999999999</c:v>
                </c:pt>
                <c:pt idx="1">
                  <c:v>1.956</c:v>
                </c:pt>
                <c:pt idx="2">
                  <c:v>8.8019999999999996</c:v>
                </c:pt>
                <c:pt idx="3">
                  <c:v>1.7115</c:v>
                </c:pt>
                <c:pt idx="4">
                  <c:v>1.2224999999999999</c:v>
                </c:pt>
                <c:pt idx="5">
                  <c:v>2.9340000000000002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8.3711000000000091E-2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0.4556489999999993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0.1270320000000007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1.326193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0.58268099999999912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0.49719100000000083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7.7621209999999996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8.549097101900216E-3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0.19100099999999998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1.9940229999999994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0.87610200000000038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1.604622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5.5768500000000003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0.11127700000000029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0.30665100000000045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8.5491999999999457E-2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0.8925250000000009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0.39214400000000005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0.507655999999999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8.3277090000000005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1.345900000000011E-2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0.31510599999999922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8.7850000000000428E-2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0.91713499999999915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0.40295600000000142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0.37123300000000015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7.9690529999999997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0.38177409375559979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0.16952000000000034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1.7697649999999996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0.7775710000000009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0.67309199999999869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6.9459710000000001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6.1671000000000475E-2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0.24123099999999909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6.7253000000000895E-2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0.70211600000000018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6.7252999999999119E-2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0.24123100000000086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0.12497199999999964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8.8252109999999995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0.23102402279209944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0.10861500000000035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1.133932999999999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0.10861500000000035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0.38959400000000066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0.19109899999999946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7.9633580000000004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0.18767536853580058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0.10224399999999978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1.0674069999999993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0.10224400000000067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0.36673700000000053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0.36032799999999909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8.4431600000000007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c:v>
                </c:pt>
                <c:pt idx="1">
                  <c:v>1</c:v>
                </c:pt>
                <c:pt idx="2">
                  <c:v>62.75</c:v>
                </c:pt>
                <c:pt idx="3">
                  <c:v>4</c:v>
                </c:pt>
                <c:pt idx="4">
                  <c:v>0.5</c:v>
                </c:pt>
                <c:pt idx="5">
                  <c:v>3.75</c:v>
                </c:pt>
                <c:pt idx="6">
                  <c:v>0.75</c:v>
                </c:pt>
                <c:pt idx="7">
                  <c:v>1.25</c:v>
                </c:pt>
                <c:pt idx="8">
                  <c:v>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0.48769299999999927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0.40733500000000067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0.11356199999999994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1.1855710000000004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0.11356199999999994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0.40733499999999978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0.312028999999999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7.9934339999999997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0.35077696031469952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0.11344400000000032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1.1843409999999999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0.11344399999999943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0.40691200000000016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0.69358200000000103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6.8898570000000001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0.36537400992980018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0.14398700000000009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1.5032100000000002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0.1439869999999992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0.51646900000000073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0.43396399999999957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7.5801160000000003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0.41193053586260042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0.18914899999999957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1.9746880000000004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0.18914899999999957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0.67845800000000001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0.90453500000000098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6.1236139999999999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0.28799300000000017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0.18980499999999978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5.2916999999998993E-2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0.55244000000000071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5.2915999999999741E-2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0.18980600000000081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3.8846999999998744E-2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9.2779450000000008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0.74870000000000003</c:v>
                </c:pt>
                <c:pt idx="1">
                  <c:v>0.25129999999999997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0.74870000000000003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Your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8.7489396448208101</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0.11394400000000005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0.2423990000000007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6.7578999999998501E-2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0.70551400000000086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6.7579000000000278E-2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0.24239899999999892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0.20265500000000003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8.5763250000000006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0.19802917147079846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5.74330000000014E-2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0.59959699999999927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5.7434000000000651E-2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0.20600699999999961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0.16070799999999963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8.9392060000000004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0.19152623587499917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7.7330000000001675E-2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0.80731799999999865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7.7331000000000927E-2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0.27737600000000029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0.13711699999999993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8.7312879999999993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46.733699999999999</c:v>
                </c:pt>
                <c:pt idx="2">
                  <c:v>52.512599999999999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Your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8.4845720679272603</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0.1497320000000002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0.27374400000000065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7.6317999999998776E-2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0.79674600000000062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7.6318000000000552E-2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0.27374399999999888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0.20310200000000123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8.7525019999999998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5.8405999999999736E-2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0.24046900000000093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6.7040000000000433E-2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0.69989699999999999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6.7040999999999684E-2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0.2404679999999999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1.4490000000000336E-2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8.9322719999999993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0.12264000000000053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0.29063099999999942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8.1025000000000347E-2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0.84589699999999901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8.1025000000000347E-2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0.29063100000000119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9.3170999999999893E-2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8.7389530000000004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0.46062699999999968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0.3490890000000002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9.7322999999999382E-2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1.0160420000000006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9.732300000000027E-2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0.3490890000000002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0.76860399999999984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7.5145609999999996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Your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7.9782342049172001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0.40729399999999938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0.2886760000000006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8.0479999999999663E-2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0.84020500000000009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8.0481000000000691E-2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0.28867499999999957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0.22805699999999973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7.8909830000000003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0.18314170072940072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9.0492999999999491E-2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0.94472800000000046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9.0491999999999351E-2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0.32458800000000032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0.59639000000000042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6.921665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0.13831346760379937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6.2043000000000958E-2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0.64772099999999888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6.2043000000000958E-2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0.22254200000000068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0.28665999999999947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8.7443910000000002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0.14904599999999935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0.39047600000000049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0.10886200000000024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1.1365030000000003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0.10886199999999846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0.39047600000000138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0.53308599999999906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7.5822710000000004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0.12921402761539991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0.14768000000000026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1.5417549999999993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0.14768000000000026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0.52971199999999996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1.5614570000000008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6.2024059999999999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7.8239999999999998</c:v>
                </c:pt>
                <c:pt idx="1">
                  <c:v>11.491400000000001</c:v>
                </c:pt>
                <c:pt idx="2">
                  <c:v>19.804400000000001</c:v>
                </c:pt>
                <c:pt idx="3">
                  <c:v>60.880200000000002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9.5748168721000226E-2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4.335800000000134E-2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0.45264999999999844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4.335800000000134E-2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0.15551999999999921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0.11012999999999984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9.2775300000000005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0.24806500000000042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0.19342199999999998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5.3924000000000305E-2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0.56296500000000016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5.3924000000000305E-2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0.19342199999999998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0.23760899999999907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8.9511059999999993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0.25789297606460071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8.817499999999967E-2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0.92053400000000085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8.817499999999967E-2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0.3162749999999992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0.4320889999999995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8.2555200000000006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Your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7.9811759796461796</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3.7730000000006925E-3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0.25190499999999894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7.0230000000000459E-2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0.73318500000000064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7.0230000000000459E-2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0.25190499999999894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5.1135000000000375E-2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8.5883369999999992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0.49721300000000035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0.27459100000000003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7.6552999999999649E-2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0.79921099999999967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7.6553999999999789E-2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0.27458999999999989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0.37910600000000017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7.6532280000000004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4.1071000000000524E-2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0.31106699999999954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8.6724000000000245E-2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0.90537899999999905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8.6723000000000994E-2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0.31106800000000057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0.45146499999999889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7.701962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Your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7.0826118513374698</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RAX | Kingston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RAX | Kingston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RAX | Kingston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Kingston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17159485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65303705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532285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67040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1146022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944846"/>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526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934034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9979778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0391702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56676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2296848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921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69875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2269032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45750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23355289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56128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88058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5614505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32439089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973247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4417842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22268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238396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4052218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9587474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20395917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8859047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6450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042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68894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02530412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3967504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1863247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48238441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0654917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1857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7504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10610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3162108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94701718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33094587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1459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31124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401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784348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9319602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01128405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35847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68169928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465756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4586295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6236460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85853915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08479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1897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26704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25599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6510294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3121116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849650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3200617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82163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5793839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6758590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6858941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65767641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378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94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4644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380359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0589377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80596164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75251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150083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5968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1222627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769882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2230522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63909453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9577890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1061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9164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87501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9796792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0545654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00787617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6307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97467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37817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904489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3954898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03554290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04081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183687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01098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258043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6662234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04241906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8202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0336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0250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569379"/>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6712775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51033724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760396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6377595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20428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2919278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2005213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17772980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57767070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6449231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6103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9753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24193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5303974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9477445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794025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5621341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2519556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9690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1931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97175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15736969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15127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2085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9806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104210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6521581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36820910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43876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9961675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50686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19006516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946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70474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6958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75585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8161493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00919379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93043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8462176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20870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98184579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4355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4731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2878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88534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2328025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96331070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92067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9428596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829600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62531408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93807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08711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0289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3996181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2635408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2083477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2256247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2071372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1189557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5925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0018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1791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2789645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41074127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1769697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490974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0234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049544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6323585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9198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81648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5770296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5511408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9066354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6715851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206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7355813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288093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3098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374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515915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754830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581018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9727300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1828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4135068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2338738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591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14405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9418062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8831514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8026666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3205488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69535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7009153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2336023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44356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399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8141991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060644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7909137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2975880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0190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093169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703576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9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1317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9896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48368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4778752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9387585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0348476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9092835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4277691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9702081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42891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0663408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6880393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6228264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8772942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05973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9727045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8075844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5776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43732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809074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6158426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168385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888885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2812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7414471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2636045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17842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9545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9617513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1350177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4137875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8203451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5743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3927977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5676093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49547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208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2120970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4057487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0567307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145040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476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69799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1687228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85354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81956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78281429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5009351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5679470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20265570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87844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0768178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2100219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0670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9524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0546316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1371484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7206530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9784722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9558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7436628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7875313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9944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2424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7826635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3788037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6005734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2842884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6890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0089483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3626032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77166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0541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458921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66121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9838360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319259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6171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049820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1444521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11830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342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7649947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0524127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0444099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8130219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25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4600763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7042221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8512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8350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2466791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0376279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4464520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6742420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3036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7185527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5659465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96731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6375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3359189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7063704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9983043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0839085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5067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0048846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7661741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052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7855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1981380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3451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5484211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3996976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99967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7868370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1494829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04953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6718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95260047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3431608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2257249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53198396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9358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606039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709214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21486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9881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6294890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64349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1833181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0389381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3366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7409341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971756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88303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564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54434796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2046675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6492816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68187665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94136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2343503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4103185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88010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2791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913599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166008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3352209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7913281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6841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5149580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03344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1965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4355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560958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5764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871138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3157929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KINGSTON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9809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8216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576352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83388068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5821351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7008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1491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72318858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7984587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92455553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87303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3366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44551907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386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1047647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5059590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21503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286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9353328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530300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72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986021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2372763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315874717"/>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6534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6253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0209387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88630698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86682580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12617649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6590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003798"/>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3869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340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8895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5080930"/>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24220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94513750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934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84530958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4662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776206598"/>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6146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Kingston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13670356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Taking medication: patients being able to take medication they brought to hospital when needed
Food outside set meal times: patients being able to get hospital food outside of set meal times, if needed
Noise from staff: patients not being bothered by noise at night from staff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08012248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Noise from other patients: patients not being bothered by noise at night from other patients
Answers to questions: hospital staff answering patients' questions before the operation or procedure
Notice about leaving hospital: patients being given enough notice about when they were going to leave hospital
Equipment and adaptations in the home: hospital staff discussing if any equipment or home adaptations were needed when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Kingston Hospital NHS Foundation Trust who had attended in late 2021. Responses were received from 409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4502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12701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11853092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023888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32181749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41292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23425905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5283764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04108844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46606126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12505975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45758960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362798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161700042"/>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57373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37817663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13930787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15884</Words>
  <Application>Microsoft Office PowerPoint</Application>
  <PresentationFormat>Widescreen</PresentationFormat>
  <Paragraphs>2232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Kingston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